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Kollektif" panose="020B0604020202020204" charset="0"/>
      <p:regular r:id="rId19"/>
    </p:embeddedFont>
    <p:embeddedFont>
      <p:font typeface="Nunito" pitchFamily="2" charset="0"/>
      <p:regular r:id="rId20"/>
    </p:embeddedFont>
    <p:embeddedFont>
      <p:font typeface="Nuni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6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KafilAbbas/NOMA-Based-MODDP-RIS-Assisted-IS-UAV-TNs.git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6279759" y="3735639"/>
            <a:ext cx="11505544" cy="11045322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76229"/>
            <a:ext cx="12734959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Deep Reinforcement Learning and NOMA-Based Multi-Objective RIS-Assisted IS-UAV-TNs: Trajectory Optimization and Beamforming Design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933276"/>
            <a:ext cx="1159891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by Rishit Mane, Kushagra Singh, Kafil Abbas Momin, Himanshu Khatri.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5" name="Freeform 5"/>
          <p:cNvSpPr/>
          <p:nvPr/>
        </p:nvSpPr>
        <p:spPr>
          <a:xfrm rot="10586968">
            <a:off x="11819638" y="-1345640"/>
            <a:ext cx="12471866" cy="11972991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5477" y="135494"/>
            <a:ext cx="5556125" cy="10016012"/>
          </a:xfrm>
          <a:custGeom>
            <a:avLst/>
            <a:gdLst/>
            <a:ahLst/>
            <a:cxnLst/>
            <a:rect l="l" t="t" r="r" b="b"/>
            <a:pathLst>
              <a:path w="5556125" h="10016012">
                <a:moveTo>
                  <a:pt x="0" y="0"/>
                </a:moveTo>
                <a:lnTo>
                  <a:pt x="5556125" y="0"/>
                </a:lnTo>
                <a:lnTo>
                  <a:pt x="5556125" y="10016012"/>
                </a:lnTo>
                <a:lnTo>
                  <a:pt x="0" y="10016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9" b="-4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3063" y="3221103"/>
            <a:ext cx="9145324" cy="267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76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Pseudo Code for MO-DDPG Algorithm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0401" y="1707252"/>
            <a:ext cx="10486669" cy="8163673"/>
          </a:xfrm>
          <a:custGeom>
            <a:avLst/>
            <a:gdLst/>
            <a:ahLst/>
            <a:cxnLst/>
            <a:rect l="l" t="t" r="r" b="b"/>
            <a:pathLst>
              <a:path w="10486669" h="8163673">
                <a:moveTo>
                  <a:pt x="0" y="0"/>
                </a:moveTo>
                <a:lnTo>
                  <a:pt x="10486669" y="0"/>
                </a:lnTo>
                <a:lnTo>
                  <a:pt x="10486669" y="8163673"/>
                </a:lnTo>
                <a:lnTo>
                  <a:pt x="0" y="8163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904105"/>
            <a:ext cx="95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34376" y="499847"/>
            <a:ext cx="17408339" cy="16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0"/>
              </a:lnSpc>
            </a:pPr>
            <a:r>
              <a:rPr lang="en-US" sz="475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DNN structure of the Actor network and the Critic network</a:t>
            </a:r>
          </a:p>
          <a:p>
            <a:pPr algn="ctr">
              <a:lnSpc>
                <a:spcPts val="6660"/>
              </a:lnSpc>
            </a:pPr>
            <a:endParaRPr lang="en-US" sz="4757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74956"/>
            <a:ext cx="7318903" cy="5092431"/>
          </a:xfrm>
          <a:custGeom>
            <a:avLst/>
            <a:gdLst/>
            <a:ahLst/>
            <a:cxnLst/>
            <a:rect l="l" t="t" r="r" b="b"/>
            <a:pathLst>
              <a:path w="7318903" h="5092431">
                <a:moveTo>
                  <a:pt x="0" y="0"/>
                </a:moveTo>
                <a:lnTo>
                  <a:pt x="7318903" y="0"/>
                </a:lnTo>
                <a:lnTo>
                  <a:pt x="7318903" y="5092432"/>
                </a:lnTo>
                <a:lnTo>
                  <a:pt x="0" y="509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1" b="-2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573" y="2674956"/>
            <a:ext cx="6687727" cy="5092431"/>
          </a:xfrm>
          <a:custGeom>
            <a:avLst/>
            <a:gdLst/>
            <a:ahLst/>
            <a:cxnLst/>
            <a:rect l="l" t="t" r="r" b="b"/>
            <a:pathLst>
              <a:path w="6687727" h="5092431">
                <a:moveTo>
                  <a:pt x="0" y="0"/>
                </a:moveTo>
                <a:lnTo>
                  <a:pt x="6687727" y="0"/>
                </a:lnTo>
                <a:lnTo>
                  <a:pt x="6687727" y="5092432"/>
                </a:lnTo>
                <a:lnTo>
                  <a:pt x="0" y="5092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3" b="-44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3327" y="2752445"/>
            <a:ext cx="8164219" cy="5092431"/>
          </a:xfrm>
          <a:custGeom>
            <a:avLst/>
            <a:gdLst/>
            <a:ahLst/>
            <a:cxnLst/>
            <a:rect l="l" t="t" r="r" b="b"/>
            <a:pathLst>
              <a:path w="8164219" h="5092431">
                <a:moveTo>
                  <a:pt x="0" y="0"/>
                </a:moveTo>
                <a:lnTo>
                  <a:pt x="8164219" y="0"/>
                </a:lnTo>
                <a:lnTo>
                  <a:pt x="8164219" y="5092432"/>
                </a:lnTo>
                <a:lnTo>
                  <a:pt x="0" y="509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551" y="552450"/>
            <a:ext cx="14921811" cy="94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  <a:spcBef>
                <a:spcPct val="0"/>
              </a:spcBef>
            </a:pPr>
            <a:r>
              <a:rPr lang="en-US" sz="6141" u="sng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  <a:hlinkClick r:id="rId5" tooltip="https://github.com/KafilAbbas/NOMA-Based-MODDP-RIS-Assisted-IS-UAV-TNs.git"/>
              </a:rPr>
              <a:t>Results</a:t>
            </a:r>
            <a:r>
              <a:rPr lang="en-US" sz="614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5118" y="1791583"/>
            <a:ext cx="6096000" cy="72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</a:pPr>
            <a:r>
              <a:rPr lang="en-US" sz="428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Rate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8177" y="1754835"/>
            <a:ext cx="7414518" cy="72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423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Throughput Comparison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199755"/>
            <a:ext cx="7688836" cy="169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6"/>
              </a:lnSpc>
            </a:pPr>
            <a:r>
              <a:rPr lang="en-US" sz="32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• Highest data rate for optimized one due to improved signal alignment.</a:t>
            </a:r>
          </a:p>
          <a:p>
            <a:pPr algn="ctr">
              <a:lnSpc>
                <a:spcPts val="4526"/>
              </a:lnSpc>
            </a:pPr>
            <a:endParaRPr lang="en-US" sz="323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08177" y="8209280"/>
            <a:ext cx="7567278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Throughput is significantly higher, showcasing the system’s ability to handle more data traffic efficiently.</a:t>
            </a:r>
          </a:p>
          <a:p>
            <a:pPr algn="ctr">
              <a:lnSpc>
                <a:spcPts val="4060"/>
              </a:lnSpc>
            </a:pPr>
            <a:endParaRPr lang="en-US" sz="29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499" y="1820227"/>
            <a:ext cx="6375921" cy="4414099"/>
          </a:xfrm>
          <a:custGeom>
            <a:avLst/>
            <a:gdLst/>
            <a:ahLst/>
            <a:cxnLst/>
            <a:rect l="l" t="t" r="r" b="b"/>
            <a:pathLst>
              <a:path w="6375921" h="4414099">
                <a:moveTo>
                  <a:pt x="0" y="0"/>
                </a:moveTo>
                <a:lnTo>
                  <a:pt x="6375921" y="0"/>
                </a:lnTo>
                <a:lnTo>
                  <a:pt x="6375921" y="4414100"/>
                </a:lnTo>
                <a:lnTo>
                  <a:pt x="0" y="441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820227"/>
            <a:ext cx="8555454" cy="4414099"/>
          </a:xfrm>
          <a:custGeom>
            <a:avLst/>
            <a:gdLst/>
            <a:ahLst/>
            <a:cxnLst/>
            <a:rect l="l" t="t" r="r" b="b"/>
            <a:pathLst>
              <a:path w="8555454" h="4414099">
                <a:moveTo>
                  <a:pt x="0" y="0"/>
                </a:moveTo>
                <a:lnTo>
                  <a:pt x="8555454" y="0"/>
                </a:lnTo>
                <a:lnTo>
                  <a:pt x="8555454" y="4414100"/>
                </a:lnTo>
                <a:lnTo>
                  <a:pt x="0" y="441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8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829255" y="942975"/>
            <a:ext cx="4841379" cy="238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•Energy Efficiency</a:t>
            </a:r>
          </a:p>
          <a:p>
            <a:pPr algn="ctr">
              <a:lnSpc>
                <a:spcPts val="7279"/>
              </a:lnSpc>
            </a:pPr>
            <a:endParaRPr lang="en-US" sz="4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2499" y="942975"/>
            <a:ext cx="6375921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•Propulsion Energy</a:t>
            </a:r>
          </a:p>
          <a:p>
            <a:pPr algn="ctr">
              <a:lnSpc>
                <a:spcPts val="7279"/>
              </a:lnSpc>
            </a:pPr>
            <a:endParaRPr lang="en-US" sz="44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7029468"/>
            <a:ext cx="8581822" cy="216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The RIS-assisted system with optimized phase shift offers the best energy efficiency by reducing unnecessary UAV movement.</a:t>
            </a:r>
          </a:p>
          <a:p>
            <a:pPr algn="ctr">
              <a:lnSpc>
                <a:spcPts val="4480"/>
              </a:lnSpc>
            </a:pPr>
            <a:endParaRPr lang="en-US" sz="31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9341" y="7019943"/>
            <a:ext cx="820163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optimized phase shift scenario consumes the least propulsion energy, as the UAV can take shorter paths due to better signal paths.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1019" y="1736649"/>
            <a:ext cx="8348120" cy="5895860"/>
          </a:xfrm>
          <a:custGeom>
            <a:avLst/>
            <a:gdLst/>
            <a:ahLst/>
            <a:cxnLst/>
            <a:rect l="l" t="t" r="r" b="b"/>
            <a:pathLst>
              <a:path w="8348120" h="5895860">
                <a:moveTo>
                  <a:pt x="0" y="0"/>
                </a:moveTo>
                <a:lnTo>
                  <a:pt x="8348120" y="0"/>
                </a:lnTo>
                <a:lnTo>
                  <a:pt x="8348120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11019" y="1621522"/>
            <a:ext cx="8520022" cy="6123765"/>
          </a:xfrm>
          <a:custGeom>
            <a:avLst/>
            <a:gdLst/>
            <a:ahLst/>
            <a:cxnLst/>
            <a:rect l="l" t="t" r="r" b="b"/>
            <a:pathLst>
              <a:path w="8520022" h="6123765">
                <a:moveTo>
                  <a:pt x="0" y="0"/>
                </a:moveTo>
                <a:lnTo>
                  <a:pt x="8520022" y="0"/>
                </a:lnTo>
                <a:lnTo>
                  <a:pt x="8520022" y="6123765"/>
                </a:lnTo>
                <a:lnTo>
                  <a:pt x="0" y="6123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565709"/>
            <a:ext cx="8348120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Sum Rate Comparison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906385"/>
            <a:ext cx="182880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The sum rate increases with more RIS reflective elements, and the NOMA protocol enhances spectral efficiency. The proposed RIS-assisted NOMA system achieves the highest sum rate, demonstrating the combined benefit of RIS and NOMA.</a:t>
            </a:r>
          </a:p>
          <a:p>
            <a:pPr algn="ctr">
              <a:lnSpc>
                <a:spcPts val="4759"/>
              </a:lnSpc>
            </a:pPr>
            <a:endParaRPr lang="en-US" sz="33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0105"/>
            <a:ext cx="15664288" cy="112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0"/>
              </a:lnSpc>
            </a:pPr>
            <a:r>
              <a:rPr lang="en-US" sz="7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Future Works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02206"/>
            <a:ext cx="16071522" cy="529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992" lvl="1" indent="-318996" algn="l">
              <a:lnSpc>
                <a:spcPts val="3841"/>
              </a:lnSpc>
              <a:buFont typeface="Arial"/>
              <a:buChar char="•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Multi-UAV Coordination with RIS</a:t>
            </a:r>
          </a:p>
          <a:p>
            <a:pPr marL="1275985" lvl="2" indent="-425328" algn="l">
              <a:lnSpc>
                <a:spcPts val="3841"/>
              </a:lnSpc>
              <a:buFont typeface="Arial"/>
              <a:buChar char="⚬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Idea: </a:t>
            </a:r>
            <a:r>
              <a:rPr lang="en-US" sz="29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Extend MO-DDPG to collaborative UAV swarms with distributed RIS units for enhanced coverage and robustness.</a:t>
            </a:r>
          </a:p>
          <a:p>
            <a:pPr marL="1275985" lvl="2" indent="-425328" algn="l">
              <a:lnSpc>
                <a:spcPts val="3841"/>
              </a:lnSpc>
              <a:buFont typeface="Arial"/>
              <a:buChar char="⚬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Challenge:</a:t>
            </a:r>
            <a:r>
              <a:rPr lang="en-US" sz="29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Managing inter-swarm interference and ensuring real-time coordination in dynamic environments.</a:t>
            </a:r>
          </a:p>
          <a:p>
            <a:pPr marL="637992" lvl="1" indent="-318996" algn="l">
              <a:lnSpc>
                <a:spcPts val="3841"/>
              </a:lnSpc>
              <a:buFont typeface="Arial"/>
              <a:buChar char="•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3D Trajectory Optimization</a:t>
            </a:r>
          </a:p>
          <a:p>
            <a:pPr marL="1275985" lvl="2" indent="-425328" algn="l">
              <a:lnSpc>
                <a:spcPts val="3841"/>
              </a:lnSpc>
              <a:buFont typeface="Arial"/>
              <a:buChar char="⚬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Idea:</a:t>
            </a:r>
            <a:r>
              <a:rPr lang="en-US" sz="29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Optimize 3D UAV paths (altitude, roll/pitch) to avoid urban obstacles and enhance LoS.</a:t>
            </a:r>
          </a:p>
          <a:p>
            <a:pPr marL="1275985" lvl="2" indent="-425328" algn="l">
              <a:lnSpc>
                <a:spcPts val="3841"/>
              </a:lnSpc>
              <a:buFont typeface="Arial"/>
              <a:buChar char="⚬"/>
            </a:pPr>
            <a:r>
              <a:rPr lang="en-US" sz="2955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Challenge:</a:t>
            </a:r>
            <a:r>
              <a:rPr lang="en-US" sz="2955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Increased action space complexity and energy trade-offs.</a:t>
            </a:r>
          </a:p>
          <a:p>
            <a:pPr algn="l">
              <a:lnSpc>
                <a:spcPts val="3841"/>
              </a:lnSpc>
            </a:pPr>
            <a:endParaRPr lang="en-US" sz="2955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3841"/>
              </a:lnSpc>
            </a:pPr>
            <a:endParaRPr lang="en-US" sz="2955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23481"/>
            <a:ext cx="8364340" cy="7433807"/>
          </a:xfrm>
          <a:custGeom>
            <a:avLst/>
            <a:gdLst/>
            <a:ahLst/>
            <a:cxnLst/>
            <a:rect l="l" t="t" r="r" b="b"/>
            <a:pathLst>
              <a:path w="8364340" h="7433807">
                <a:moveTo>
                  <a:pt x="0" y="0"/>
                </a:moveTo>
                <a:lnTo>
                  <a:pt x="8364340" y="0"/>
                </a:lnTo>
                <a:lnTo>
                  <a:pt x="8364340" y="7433807"/>
                </a:lnTo>
                <a:lnTo>
                  <a:pt x="0" y="7433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7590" y="5133975"/>
            <a:ext cx="412202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99038" y="3377264"/>
            <a:ext cx="6318795" cy="7859656"/>
            <a:chOff x="0" y="0"/>
            <a:chExt cx="8425061" cy="10479541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425061" cy="557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3440" lvl="1" indent="-271720" algn="l">
                <a:lnSpc>
                  <a:spcPts val="3523"/>
                </a:lnSpc>
                <a:buFont typeface="Arial"/>
                <a:buChar char="•"/>
              </a:pPr>
              <a:r>
                <a:rPr lang="en-US" sz="2517" u="sng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  <a:hlinkClick r:id="rId3" action="ppaction://hlinksldjump"/>
                </a:rPr>
                <a:t>Introduction to Problem Statement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0514"/>
              <a:ext cx="8425061" cy="55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3440" lvl="1" indent="-271720" algn="l">
                <a:lnSpc>
                  <a:spcPts val="3523"/>
                </a:lnSpc>
                <a:buFont typeface="Arial"/>
                <a:buChar char="•"/>
              </a:pPr>
              <a:r>
                <a:rPr lang="en-US" sz="2517" u="sng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Approach/Algorithm Used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56319"/>
              <a:ext cx="8425061" cy="55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3440" lvl="1" indent="-271720" algn="l">
                <a:lnSpc>
                  <a:spcPts val="3523"/>
                </a:lnSpc>
                <a:buFont typeface="Arial"/>
                <a:buChar char="•"/>
              </a:pPr>
              <a:r>
                <a:rPr lang="en-US" sz="2517" u="sng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Implementation and Inference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62124"/>
              <a:ext cx="8425061" cy="556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3440" lvl="1" indent="-271720" algn="l">
                <a:lnSpc>
                  <a:spcPts val="3523"/>
                </a:lnSpc>
                <a:buFont typeface="Arial"/>
                <a:buChar char="•"/>
              </a:pPr>
              <a:r>
                <a:rPr lang="en-US" sz="2517" u="sng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Extensions and Future Directions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921577"/>
              <a:ext cx="8425061" cy="557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2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544732" y="-275122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40105"/>
            <a:ext cx="116037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Context &amp; 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86125"/>
            <a:ext cx="15228312" cy="593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Growing Demand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IoT/IoV applications require ubiquitous connectivity, high data rates, and low latency.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Limited spectrum and energy constraints challenge traditional networks.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Integrated Networks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Satellite provides wide-area coverage, UAV acts as a flexible relay, and terrestrial users (VUs) require reliable links.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Obstacles (buildings, terrain) and dynamic UAV mobility disrupt line-of-sight (LoS) communication.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Key Limitations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Spectrum scarcity: Orthogonal multiple access (OMA) inefficiently serves massive users.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Energy consumption: UAV propulsion and communication drain limited onboard energy.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Channel instability: UAV mobility causes rapid channel fluctuations.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211705"/>
            <a:ext cx="14432797" cy="64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Challenges in RIS-Assisted UAV-Satellite-Terrestrial Networks</a:t>
            </a:r>
          </a:p>
          <a:p>
            <a:pPr algn="l">
              <a:lnSpc>
                <a:spcPts val="90"/>
              </a:lnSpc>
            </a:pPr>
            <a:endParaRPr lang="en-US" sz="41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544732" y="-2751224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40105"/>
            <a:ext cx="15664288" cy="11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0"/>
              </a:lnSpc>
            </a:pPr>
            <a:r>
              <a:rPr lang="en-US" sz="73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Key Challenges &amp; Problem Statement</a:t>
            </a:r>
          </a:p>
          <a:p>
            <a:pPr algn="l">
              <a:lnSpc>
                <a:spcPts val="89"/>
              </a:lnSpc>
            </a:pPr>
            <a:endParaRPr lang="en-US" sz="73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057525"/>
            <a:ext cx="15228312" cy="639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Critical Challenges: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Challenge 1: Obstacles block direct satellite-to-VU links.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Challenge 2: UAV mobility creates dynamic, non-stationary channels.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Challenge 3: NOMA requires precise power allocation and interference management.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Problem Gap: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Existing solutions optimize one variable at a time (e.g., trajectory OR beamforming).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High-dimensional, non-convex coupling of variables (trajectory, RIS phase shifts, beamforming) makes traditional optimization intractable.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Paper’s Goal:</a:t>
            </a:r>
          </a:p>
          <a:p>
            <a:pPr marL="1209039" lvl="2" indent="-403013" algn="l">
              <a:lnSpc>
                <a:spcPts val="363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Develop a multi-objective DRL framework (MO-DDPG) to jointly optimize:</a:t>
            </a:r>
          </a:p>
          <a:p>
            <a:pPr marL="1813558" lvl="3" indent="-453390" algn="l">
              <a:lnSpc>
                <a:spcPts val="3639"/>
              </a:lnSpc>
              <a:buFont typeface="Arial"/>
              <a:buChar char="￭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UAV trajectory (minimize energy).</a:t>
            </a:r>
          </a:p>
          <a:p>
            <a:pPr marL="1813558" lvl="3" indent="-453390" algn="l">
              <a:lnSpc>
                <a:spcPts val="3639"/>
              </a:lnSpc>
              <a:buFont typeface="Arial"/>
              <a:buChar char="￭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 phase shifts (enhance signal reflection).</a:t>
            </a:r>
          </a:p>
          <a:p>
            <a:pPr marL="1813558" lvl="3" indent="-453390" algn="l">
              <a:lnSpc>
                <a:spcPts val="3639"/>
              </a:lnSpc>
              <a:buFont typeface="Arial"/>
              <a:buChar char="￭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Satellite beamforming (maximize NOMA efficiency).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211705"/>
            <a:ext cx="1461877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Why Joint Optimization of UAV Trajectory, RIS, and Beamforming?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321311" y="850101"/>
            <a:ext cx="17337107" cy="1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1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Proposed Algorithm: Environment and MO-DDPG Integration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3794" y="3800854"/>
            <a:ext cx="10674876" cy="450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Environment: A simulated space where agents interact, take actions, and receive feedback (rewards) — </a:t>
            </a:r>
            <a:r>
              <a:rPr lang="en-US" sz="24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e.g</a:t>
            </a: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., OpenAI Gym, custom trading simulator, or robotics simulation.</a:t>
            </a:r>
          </a:p>
          <a:p>
            <a:pPr algn="ctr">
              <a:lnSpc>
                <a:spcPts val="3249"/>
              </a:lnSpc>
            </a:pPr>
            <a:endParaRPr lang="en-US" sz="24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MDDPG: A reinforcement learning algorithm that extends DDPG to multi-agent systems, allowing agents to learn policies in environments with multiple interacting agents.</a:t>
            </a:r>
          </a:p>
          <a:p>
            <a:pPr algn="l">
              <a:lnSpc>
                <a:spcPts val="3249"/>
              </a:lnSpc>
            </a:pPr>
            <a:endParaRPr lang="en-US" sz="24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Objective: Train agents to learn optimal behaviors through continuous action spaces in a shared or competitive environment.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2C883C-E81A-FD86-AFA2-2861B8F5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670" y="2400300"/>
            <a:ext cx="6493718" cy="6890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53243" y="5031747"/>
            <a:ext cx="1591488" cy="1591488"/>
          </a:xfrm>
          <a:custGeom>
            <a:avLst/>
            <a:gdLst/>
            <a:ahLst/>
            <a:cxnLst/>
            <a:rect l="l" t="t" r="r" b="b"/>
            <a:pathLst>
              <a:path w="1591488" h="1591488">
                <a:moveTo>
                  <a:pt x="0" y="0"/>
                </a:moveTo>
                <a:lnTo>
                  <a:pt x="1591488" y="0"/>
                </a:lnTo>
                <a:lnTo>
                  <a:pt x="1591488" y="1591488"/>
                </a:lnTo>
                <a:lnTo>
                  <a:pt x="0" y="1591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75519" y="7191462"/>
            <a:ext cx="2051441" cy="1432269"/>
          </a:xfrm>
          <a:custGeom>
            <a:avLst/>
            <a:gdLst/>
            <a:ahLst/>
            <a:cxnLst/>
            <a:rect l="l" t="t" r="r" b="b"/>
            <a:pathLst>
              <a:path w="2051441" h="1432269">
                <a:moveTo>
                  <a:pt x="0" y="0"/>
                </a:moveTo>
                <a:lnTo>
                  <a:pt x="2051440" y="0"/>
                </a:lnTo>
                <a:lnTo>
                  <a:pt x="2051440" y="1432268"/>
                </a:lnTo>
                <a:lnTo>
                  <a:pt x="0" y="1432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8" r="-1245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3929" y="1930726"/>
            <a:ext cx="11677190" cy="639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Key Components:</a:t>
            </a:r>
          </a:p>
          <a:p>
            <a:pPr marL="604519" lvl="1" indent="-302260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Satellite: A geostationary satellite which is at a fixed position.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UAV: Acts as a flying base station with controllable position.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RIS: 2D passive reflective array to enhance signal strength.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Vehicle Users (VUs): Ground users moving randomly within a 2D area.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Communication Paths:</a:t>
            </a:r>
          </a:p>
          <a:p>
            <a:pPr marL="604519" lvl="1" indent="-302260" algn="l">
              <a:lnSpc>
                <a:spcPts val="363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Direct Path: Satellite → VUs</a:t>
            </a:r>
          </a:p>
          <a:p>
            <a:pPr marL="604519" lvl="1" indent="-302260" algn="l">
              <a:lnSpc>
                <a:spcPts val="3639"/>
              </a:lnSpc>
              <a:buAutoNum type="arabicPeriod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Reflected Path: Satellite → RIS → VUs</a:t>
            </a:r>
          </a:p>
          <a:p>
            <a:pPr algn="l">
              <a:lnSpc>
                <a:spcPts val="3639"/>
              </a:lnSpc>
            </a:pPr>
            <a:endParaRPr lang="en-US" sz="2799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Optimization Goals: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Maximize signal quality at VUs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Optimize UAV trajectory, RIS phases, and power allocation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3762547" y="2218468"/>
            <a:ext cx="1986440" cy="1986440"/>
          </a:xfrm>
          <a:custGeom>
            <a:avLst/>
            <a:gdLst/>
            <a:ahLst/>
            <a:cxnLst/>
            <a:rect l="l" t="t" r="r" b="b"/>
            <a:pathLst>
              <a:path w="1986440" h="1986440">
                <a:moveTo>
                  <a:pt x="0" y="0"/>
                </a:moveTo>
                <a:lnTo>
                  <a:pt x="1986440" y="0"/>
                </a:lnTo>
                <a:lnTo>
                  <a:pt x="1986440" y="1986441"/>
                </a:lnTo>
                <a:lnTo>
                  <a:pt x="0" y="1986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9582" y="365125"/>
            <a:ext cx="1313296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 Overview</a:t>
            </a:r>
          </a:p>
        </p:txBody>
      </p:sp>
      <p:sp>
        <p:nvSpPr>
          <p:cNvPr id="7" name="AutoShape 7"/>
          <p:cNvSpPr/>
          <p:nvPr/>
        </p:nvSpPr>
        <p:spPr>
          <a:xfrm>
            <a:off x="15115550" y="3882287"/>
            <a:ext cx="511409" cy="15260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14470252" y="3882287"/>
            <a:ext cx="0" cy="3600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15115550" y="6205889"/>
            <a:ext cx="511409" cy="12771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4114100" y="5377303"/>
            <a:ext cx="213365" cy="45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44731" y="5588109"/>
            <a:ext cx="213365" cy="45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8207" y="7583426"/>
            <a:ext cx="3948530" cy="702912"/>
          </a:xfrm>
          <a:custGeom>
            <a:avLst/>
            <a:gdLst/>
            <a:ahLst/>
            <a:cxnLst/>
            <a:rect l="l" t="t" r="r" b="b"/>
            <a:pathLst>
              <a:path w="3948530" h="702912">
                <a:moveTo>
                  <a:pt x="0" y="0"/>
                </a:moveTo>
                <a:lnTo>
                  <a:pt x="3948531" y="0"/>
                </a:lnTo>
                <a:lnTo>
                  <a:pt x="3948531" y="702912"/>
                </a:lnTo>
                <a:lnTo>
                  <a:pt x="0" y="702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89899" y="2111123"/>
            <a:ext cx="2912051" cy="1018703"/>
          </a:xfrm>
          <a:custGeom>
            <a:avLst/>
            <a:gdLst/>
            <a:ahLst/>
            <a:cxnLst/>
            <a:rect l="l" t="t" r="r" b="b"/>
            <a:pathLst>
              <a:path w="2912051" h="1018703">
                <a:moveTo>
                  <a:pt x="0" y="0"/>
                </a:moveTo>
                <a:lnTo>
                  <a:pt x="2912051" y="0"/>
                </a:lnTo>
                <a:lnTo>
                  <a:pt x="2912051" y="1018703"/>
                </a:lnTo>
                <a:lnTo>
                  <a:pt x="0" y="101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89899" y="3316882"/>
            <a:ext cx="6611316" cy="595018"/>
          </a:xfrm>
          <a:custGeom>
            <a:avLst/>
            <a:gdLst/>
            <a:ahLst/>
            <a:cxnLst/>
            <a:rect l="l" t="t" r="r" b="b"/>
            <a:pathLst>
              <a:path w="6611316" h="595018">
                <a:moveTo>
                  <a:pt x="0" y="0"/>
                </a:moveTo>
                <a:lnTo>
                  <a:pt x="6611316" y="0"/>
                </a:lnTo>
                <a:lnTo>
                  <a:pt x="6611316" y="595019"/>
                </a:lnTo>
                <a:lnTo>
                  <a:pt x="0" y="59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68986" y="4319286"/>
            <a:ext cx="6611316" cy="824214"/>
          </a:xfrm>
          <a:custGeom>
            <a:avLst/>
            <a:gdLst/>
            <a:ahLst/>
            <a:cxnLst/>
            <a:rect l="l" t="t" r="r" b="b"/>
            <a:pathLst>
              <a:path w="6611316" h="824214">
                <a:moveTo>
                  <a:pt x="0" y="0"/>
                </a:moveTo>
                <a:lnTo>
                  <a:pt x="6611316" y="0"/>
                </a:lnTo>
                <a:lnTo>
                  <a:pt x="6611316" y="824214"/>
                </a:lnTo>
                <a:lnTo>
                  <a:pt x="0" y="824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202" b="-320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8207" y="8458703"/>
            <a:ext cx="3341919" cy="432700"/>
          </a:xfrm>
          <a:custGeom>
            <a:avLst/>
            <a:gdLst/>
            <a:ahLst/>
            <a:cxnLst/>
            <a:rect l="l" t="t" r="r" b="b"/>
            <a:pathLst>
              <a:path w="3341919" h="432700">
                <a:moveTo>
                  <a:pt x="0" y="0"/>
                </a:moveTo>
                <a:lnTo>
                  <a:pt x="3341919" y="0"/>
                </a:lnTo>
                <a:lnTo>
                  <a:pt x="3341919" y="432701"/>
                </a:lnTo>
                <a:lnTo>
                  <a:pt x="0" y="4327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8207" y="9063769"/>
            <a:ext cx="3203638" cy="385400"/>
          </a:xfrm>
          <a:custGeom>
            <a:avLst/>
            <a:gdLst/>
            <a:ahLst/>
            <a:cxnLst/>
            <a:rect l="l" t="t" r="r" b="b"/>
            <a:pathLst>
              <a:path w="3203638" h="385400">
                <a:moveTo>
                  <a:pt x="0" y="0"/>
                </a:moveTo>
                <a:lnTo>
                  <a:pt x="3203638" y="0"/>
                </a:lnTo>
                <a:lnTo>
                  <a:pt x="3203638" y="385400"/>
                </a:lnTo>
                <a:lnTo>
                  <a:pt x="0" y="385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96033" y="7069786"/>
            <a:ext cx="4536859" cy="1821618"/>
          </a:xfrm>
          <a:custGeom>
            <a:avLst/>
            <a:gdLst/>
            <a:ahLst/>
            <a:cxnLst/>
            <a:rect l="l" t="t" r="r" b="b"/>
            <a:pathLst>
              <a:path w="4536859" h="1821618">
                <a:moveTo>
                  <a:pt x="0" y="0"/>
                </a:moveTo>
                <a:lnTo>
                  <a:pt x="4536859" y="0"/>
                </a:lnTo>
                <a:lnTo>
                  <a:pt x="4536859" y="1821618"/>
                </a:lnTo>
                <a:lnTo>
                  <a:pt x="0" y="1821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62516" y="7832089"/>
            <a:ext cx="4945000" cy="488172"/>
          </a:xfrm>
          <a:custGeom>
            <a:avLst/>
            <a:gdLst/>
            <a:ahLst/>
            <a:cxnLst/>
            <a:rect l="l" t="t" r="r" b="b"/>
            <a:pathLst>
              <a:path w="4945000" h="488172">
                <a:moveTo>
                  <a:pt x="0" y="0"/>
                </a:moveTo>
                <a:lnTo>
                  <a:pt x="4945000" y="0"/>
                </a:lnTo>
                <a:lnTo>
                  <a:pt x="4945000" y="488172"/>
                </a:lnTo>
                <a:lnTo>
                  <a:pt x="0" y="4881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62516" y="8543600"/>
            <a:ext cx="1699147" cy="262906"/>
          </a:xfrm>
          <a:custGeom>
            <a:avLst/>
            <a:gdLst/>
            <a:ahLst/>
            <a:cxnLst/>
            <a:rect l="l" t="t" r="r" b="b"/>
            <a:pathLst>
              <a:path w="1699147" h="262906">
                <a:moveTo>
                  <a:pt x="0" y="0"/>
                </a:moveTo>
                <a:lnTo>
                  <a:pt x="1699147" y="0"/>
                </a:lnTo>
                <a:lnTo>
                  <a:pt x="1699147" y="262907"/>
                </a:lnTo>
                <a:lnTo>
                  <a:pt x="0" y="2629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8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96033" y="8901866"/>
            <a:ext cx="3633888" cy="712868"/>
          </a:xfrm>
          <a:custGeom>
            <a:avLst/>
            <a:gdLst/>
            <a:ahLst/>
            <a:cxnLst/>
            <a:rect l="l" t="t" r="r" b="b"/>
            <a:pathLst>
              <a:path w="3633888" h="712868">
                <a:moveTo>
                  <a:pt x="0" y="0"/>
                </a:moveTo>
                <a:lnTo>
                  <a:pt x="3633887" y="0"/>
                </a:lnTo>
                <a:lnTo>
                  <a:pt x="3633887" y="712868"/>
                </a:lnTo>
                <a:lnTo>
                  <a:pt x="0" y="712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96033" y="9614734"/>
            <a:ext cx="1968543" cy="510363"/>
          </a:xfrm>
          <a:custGeom>
            <a:avLst/>
            <a:gdLst/>
            <a:ahLst/>
            <a:cxnLst/>
            <a:rect l="l" t="t" r="r" b="b"/>
            <a:pathLst>
              <a:path w="1968543" h="510363">
                <a:moveTo>
                  <a:pt x="0" y="0"/>
                </a:moveTo>
                <a:lnTo>
                  <a:pt x="1968542" y="0"/>
                </a:lnTo>
                <a:lnTo>
                  <a:pt x="1968542" y="510363"/>
                </a:lnTo>
                <a:lnTo>
                  <a:pt x="0" y="5103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62516" y="8925739"/>
            <a:ext cx="2074890" cy="332561"/>
          </a:xfrm>
          <a:custGeom>
            <a:avLst/>
            <a:gdLst/>
            <a:ahLst/>
            <a:cxnLst/>
            <a:rect l="l" t="t" r="r" b="b"/>
            <a:pathLst>
              <a:path w="2074890" h="332561">
                <a:moveTo>
                  <a:pt x="0" y="0"/>
                </a:moveTo>
                <a:lnTo>
                  <a:pt x="2074890" y="0"/>
                </a:lnTo>
                <a:lnTo>
                  <a:pt x="2074890" y="332561"/>
                </a:lnTo>
                <a:lnTo>
                  <a:pt x="0" y="332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5235" y="5091606"/>
            <a:ext cx="13388578" cy="196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Channel Modeling: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Satellite → RIS: Distance-based path loss, rain attenuation, random phase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RIS → VU: Rician fading (LOS + NLOS), calculated using RIS geometry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Satellite → VU: Directional beam pattern with attenuation and distance loss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162516" y="9382125"/>
            <a:ext cx="2281396" cy="237265"/>
          </a:xfrm>
          <a:custGeom>
            <a:avLst/>
            <a:gdLst/>
            <a:ahLst/>
            <a:cxnLst/>
            <a:rect l="l" t="t" r="r" b="b"/>
            <a:pathLst>
              <a:path w="2281396" h="237265">
                <a:moveTo>
                  <a:pt x="0" y="0"/>
                </a:moveTo>
                <a:lnTo>
                  <a:pt x="2281395" y="0"/>
                </a:lnTo>
                <a:lnTo>
                  <a:pt x="2281395" y="237265"/>
                </a:lnTo>
                <a:lnTo>
                  <a:pt x="0" y="237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732273"/>
            <a:ext cx="9296075" cy="88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Mobility &amp; Channel Modeling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6438" y="2749604"/>
            <a:ext cx="7140097" cy="182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Vehicle User Mobility: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Random speed (10–30 m/s) and direction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Updates position each time step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Changes direction periodically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81506" y="2381093"/>
            <a:ext cx="487479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81507" y="3435364"/>
            <a:ext cx="487478" cy="450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81507" y="4399171"/>
            <a:ext cx="487478" cy="450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3)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6438" y="7493985"/>
            <a:ext cx="430992" cy="450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29063" y="7592708"/>
            <a:ext cx="376393" cy="450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61612" y="7664422"/>
            <a:ext cx="285615" cy="45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419100"/>
            <a:ext cx="11087100" cy="887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Reinforcement Learning Setup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35062"/>
            <a:ext cx="8512968" cy="167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Action Space (Agent controls):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UAV movement: 2D vector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 phase shifts: Array of phase angles [0, 2π]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Beamforming: Power allocation vector across VUs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18684"/>
            <a:ext cx="9666029" cy="25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Observation Space: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UAV location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RIS phase matrix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Power allocation vector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Channel gains (direct and RIS-assisted)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Previous actions for context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538434"/>
            <a:ext cx="9964584" cy="167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Output Per Step: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Effective user channel gains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Observation of system state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Reward (e.g., based on sum-rate, SNR, or power efficiency)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2206" y="1751130"/>
            <a:ext cx="6659761" cy="2178516"/>
          </a:xfrm>
          <a:custGeom>
            <a:avLst/>
            <a:gdLst/>
            <a:ahLst/>
            <a:cxnLst/>
            <a:rect l="l" t="t" r="r" b="b"/>
            <a:pathLst>
              <a:path w="6659761" h="2178516">
                <a:moveTo>
                  <a:pt x="0" y="0"/>
                </a:moveTo>
                <a:lnTo>
                  <a:pt x="6659761" y="0"/>
                </a:lnTo>
                <a:lnTo>
                  <a:pt x="6659761" y="2178515"/>
                </a:lnTo>
                <a:lnTo>
                  <a:pt x="0" y="217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7255" y="5825507"/>
            <a:ext cx="7311387" cy="1672861"/>
          </a:xfrm>
          <a:custGeom>
            <a:avLst/>
            <a:gdLst/>
            <a:ahLst/>
            <a:cxnLst/>
            <a:rect l="l" t="t" r="r" b="b"/>
            <a:pathLst>
              <a:path w="7311387" h="1672861">
                <a:moveTo>
                  <a:pt x="0" y="0"/>
                </a:moveTo>
                <a:lnTo>
                  <a:pt x="7311387" y="0"/>
                </a:lnTo>
                <a:lnTo>
                  <a:pt x="7311387" y="1672861"/>
                </a:lnTo>
                <a:lnTo>
                  <a:pt x="0" y="1672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2178" y="1239097"/>
            <a:ext cx="8354635" cy="7696930"/>
          </a:xfrm>
          <a:custGeom>
            <a:avLst/>
            <a:gdLst/>
            <a:ahLst/>
            <a:cxnLst/>
            <a:rect l="l" t="t" r="r" b="b"/>
            <a:pathLst>
              <a:path w="8354635" h="7696930">
                <a:moveTo>
                  <a:pt x="0" y="0"/>
                </a:moveTo>
                <a:lnTo>
                  <a:pt x="8354635" y="0"/>
                </a:lnTo>
                <a:lnTo>
                  <a:pt x="8354635" y="7696929"/>
                </a:lnTo>
                <a:lnTo>
                  <a:pt x="0" y="7696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46120" y="1000125"/>
            <a:ext cx="7361039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update strategy of the training critic network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73280" y="4586249"/>
            <a:ext cx="8314720" cy="128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64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The training actor network is updated using the following policy gradient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endParaRPr lang="en-US" sz="2644" b="1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865</Words>
  <Application>Microsoft Office PowerPoint</Application>
  <PresentationFormat>Custom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Nunito Bold</vt:lpstr>
      <vt:lpstr>Calibri</vt:lpstr>
      <vt:lpstr>Canva Sans</vt:lpstr>
      <vt:lpstr>Canva Sans Bold</vt:lpstr>
      <vt:lpstr>Kollektif</vt:lpstr>
      <vt:lpstr>Nunito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Professional Gradients Conference Research Education Presentation</dc:title>
  <cp:lastModifiedBy>Kafil Abbas Momin</cp:lastModifiedBy>
  <cp:revision>5</cp:revision>
  <dcterms:created xsi:type="dcterms:W3CDTF">2006-08-16T00:00:00Z</dcterms:created>
  <dcterms:modified xsi:type="dcterms:W3CDTF">2025-04-30T04:09:55Z</dcterms:modified>
  <dc:identifier>DAGmCWxFi5Y</dc:identifier>
</cp:coreProperties>
</file>